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David" initials="LD" lastIdx="1" clrIdx="0">
    <p:extLst>
      <p:ext uri="{19B8F6BF-5375-455C-9EA6-DF929625EA0E}">
        <p15:presenceInfo xmlns:p15="http://schemas.microsoft.com/office/powerpoint/2012/main" userId="Liam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C3A8-979E-4F6E-9C97-EE2118A0334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A3B6-22EE-476E-B2E4-0D257A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1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B257-CD0A-4877-B933-5E61601372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Energetic Particles at Interplanetary Shocks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268B1-392F-4DA8-B51E-D266C8B7E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Liam David</a:t>
            </a:r>
          </a:p>
          <a:p>
            <a:r>
              <a:rPr lang="en-US" dirty="0"/>
              <a:t>Mentor: Dr. Federico Fraschetti</a:t>
            </a:r>
          </a:p>
          <a:p>
            <a:endParaRPr lang="en-US" dirty="0"/>
          </a:p>
          <a:p>
            <a:r>
              <a:rPr lang="en-US" dirty="0"/>
              <a:t>University of Arizona Space Grant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61C88C0-AA03-4488-BD4E-D33FC7CC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21" y="5472020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| University of Arizona Brand Resources">
            <a:extLst>
              <a:ext uri="{FF2B5EF4-FFF2-40B4-BE49-F238E27FC236}">
                <a16:creationId xmlns:a16="http://schemas.microsoft.com/office/drawing/2014/main" id="{0CB5302B-08E7-4E4A-A200-6B2937997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72"/>
          <a:stretch/>
        </p:blipFill>
        <p:spPr bwMode="auto">
          <a:xfrm>
            <a:off x="10366132" y="5618184"/>
            <a:ext cx="1725898" cy="11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4.googleusercontent.com/WpBs5gl19aiw1-oYf-wNwLZ-dZ1PJp02VClXyJSvmyxejZwMFC5UGjYXnyK7RjborD6xlSuMtMh2IjTfv34PpU1qevaIp7u4gy7f-PlpSzGOpKP5eLGTfRmvWAREK6neC6GIwqC1arFgcjk9kA">
            <a:extLst>
              <a:ext uri="{FF2B5EF4-FFF2-40B4-BE49-F238E27FC236}">
                <a16:creationId xmlns:a16="http://schemas.microsoft.com/office/drawing/2014/main" id="{CB3C5C9E-7C91-4123-8662-0E748335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8" y="5512561"/>
            <a:ext cx="1270001" cy="1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E6807E2-70D5-4C85-9A0D-2E7E74F61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572203"/>
            <a:ext cx="2585671" cy="11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EAC8-C948-4DC5-AFE7-FD231EAF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Solar Wind and Shocks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1048-9187-4DC3-A59D-FD06ECB9E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Sun generates ionized wind</a:t>
            </a:r>
          </a:p>
          <a:p>
            <a:pPr lvl="1"/>
            <a:r>
              <a:rPr lang="en-US" dirty="0"/>
              <a:t>Protons, helium, electrons</a:t>
            </a:r>
          </a:p>
          <a:p>
            <a:pPr lvl="1"/>
            <a:r>
              <a:rPr lang="en-US" dirty="0"/>
              <a:t>Outward radial speed </a:t>
            </a:r>
            <a:r>
              <a:rPr lang="en-US" dirty="0">
                <a:solidFill>
                  <a:schemeClr val="accent2"/>
                </a:solidFill>
              </a:rPr>
              <a:t>~400-800km/s</a:t>
            </a:r>
            <a:endParaRPr lang="en-US" dirty="0"/>
          </a:p>
          <a:p>
            <a:pPr lvl="1"/>
            <a:r>
              <a:rPr lang="en-US" dirty="0"/>
              <a:t>Density </a:t>
            </a:r>
            <a:r>
              <a:rPr lang="en-US" dirty="0">
                <a:solidFill>
                  <a:schemeClr val="accent2"/>
                </a:solidFill>
              </a:rPr>
              <a:t>~5/cm</a:t>
            </a:r>
            <a:r>
              <a:rPr lang="en-US" baseline="30000" dirty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Temperature </a:t>
            </a:r>
            <a:r>
              <a:rPr lang="en-US" dirty="0">
                <a:solidFill>
                  <a:schemeClr val="accent2"/>
                </a:solidFill>
              </a:rPr>
              <a:t>~10</a:t>
            </a:r>
            <a:r>
              <a:rPr lang="en-US" baseline="30000" dirty="0">
                <a:solidFill>
                  <a:schemeClr val="accent2"/>
                </a:solidFill>
              </a:rPr>
              <a:t>5</a:t>
            </a:r>
            <a:r>
              <a:rPr lang="en-US" dirty="0">
                <a:solidFill>
                  <a:schemeClr val="accent2"/>
                </a:solidFill>
              </a:rPr>
              <a:t>K</a:t>
            </a:r>
          </a:p>
          <a:p>
            <a:r>
              <a:rPr lang="en-US" dirty="0"/>
              <a:t>Shocks</a:t>
            </a:r>
          </a:p>
          <a:p>
            <a:pPr lvl="1"/>
            <a:r>
              <a:rPr lang="en-US" dirty="0"/>
              <a:t>Solar flares, coronal mass ejections</a:t>
            </a:r>
          </a:p>
          <a:p>
            <a:pPr lvl="1"/>
            <a:r>
              <a:rPr lang="en-US" dirty="0"/>
              <a:t>Jump in density, temperature, magnetic field</a:t>
            </a:r>
          </a:p>
          <a:p>
            <a:pPr lvl="1"/>
            <a:r>
              <a:rPr lang="en-US" dirty="0"/>
              <a:t>Collisionless – electromagnetic coupling</a:t>
            </a:r>
          </a:p>
          <a:p>
            <a:pPr lvl="1"/>
            <a:r>
              <a:rPr lang="en-US" dirty="0"/>
              <a:t>Speed </a:t>
            </a:r>
            <a:r>
              <a:rPr lang="en-US" dirty="0">
                <a:solidFill>
                  <a:schemeClr val="accent2"/>
                </a:solidFill>
              </a:rPr>
              <a:t>~400 – 2000km/s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The Solar Wind Sherpas – Total Solar Eclipse Chasers in Search of the  Physics of the Corona and the Solar Wind">
            <a:extLst>
              <a:ext uri="{FF2B5EF4-FFF2-40B4-BE49-F238E27FC236}">
                <a16:creationId xmlns:a16="http://schemas.microsoft.com/office/drawing/2014/main" id="{879F4F9A-F823-48B7-837D-C5278C52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86" y="1883264"/>
            <a:ext cx="4741727" cy="30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5052E-4FA9-4C86-AAA1-09097B3A9B43}"/>
              </a:ext>
            </a:extLst>
          </p:cNvPr>
          <p:cNvSpPr txBox="1"/>
          <p:nvPr/>
        </p:nvSpPr>
        <p:spPr>
          <a:xfrm>
            <a:off x="7354217" y="4974574"/>
            <a:ext cx="360724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https://project.ifa.hawaii.edu/solarwindsherpas/wp-content/uploads/sites/2/2017/07/cropped-Tse2008.jpg</a:t>
            </a:r>
          </a:p>
        </p:txBody>
      </p:sp>
    </p:spTree>
    <p:extLst>
      <p:ext uri="{BB962C8B-B14F-4D97-AF65-F5344CB8AC3E}">
        <p14:creationId xmlns:p14="http://schemas.microsoft.com/office/powerpoint/2010/main" val="10079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043B-9A21-4975-826B-93773810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Shock Structure and Energy Components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8440B1-C343-4E9A-82C9-28948D41B146}"/>
              </a:ext>
            </a:extLst>
          </p:cNvPr>
          <p:cNvGrpSpPr/>
          <p:nvPr/>
        </p:nvGrpSpPr>
        <p:grpSpPr>
          <a:xfrm>
            <a:off x="6446750" y="1418814"/>
            <a:ext cx="5916700" cy="4883606"/>
            <a:chOff x="3630706" y="1505488"/>
            <a:chExt cx="5916700" cy="48836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10FE98-682F-4EAD-AC10-7A26C39E0427}"/>
                </a:ext>
              </a:extLst>
            </p:cNvPr>
            <p:cNvSpPr/>
            <p:nvPr/>
          </p:nvSpPr>
          <p:spPr>
            <a:xfrm>
              <a:off x="3630706" y="1505488"/>
              <a:ext cx="4930588" cy="2403426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F732B9-B806-4AE5-B5C7-385361A32604}"/>
                </a:ext>
              </a:extLst>
            </p:cNvPr>
            <p:cNvSpPr/>
            <p:nvPr/>
          </p:nvSpPr>
          <p:spPr>
            <a:xfrm>
              <a:off x="3630706" y="3985668"/>
              <a:ext cx="4930588" cy="2403426"/>
            </a:xfrm>
            <a:prstGeom prst="rect">
              <a:avLst/>
            </a:prstGeom>
            <a:solidFill>
              <a:srgbClr val="C0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EDBCFE-A978-4376-A276-79FC5316BEE6}"/>
                </a:ext>
              </a:extLst>
            </p:cNvPr>
            <p:cNvSpPr txBox="1"/>
            <p:nvPr/>
          </p:nvSpPr>
          <p:spPr>
            <a:xfrm>
              <a:off x="8624047" y="3750840"/>
              <a:ext cx="92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Shock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AA30B-AA25-4CD9-8306-A29B90B4CFC5}"/>
                </a:ext>
              </a:extLst>
            </p:cNvPr>
            <p:cNvSpPr txBox="1"/>
            <p:nvPr/>
          </p:nvSpPr>
          <p:spPr>
            <a:xfrm>
              <a:off x="5300098" y="3094857"/>
              <a:ext cx="878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Normal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B5756F-7507-4235-A8EB-29040954AE2A}"/>
                </a:ext>
              </a:extLst>
            </p:cNvPr>
            <p:cNvGrpSpPr/>
            <p:nvPr/>
          </p:nvGrpSpPr>
          <p:grpSpPr>
            <a:xfrm flipV="1">
              <a:off x="3653121" y="2762473"/>
              <a:ext cx="4876798" cy="1763100"/>
              <a:chOff x="2805954" y="3336975"/>
              <a:chExt cx="4876798" cy="17631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7923925-F37A-4597-B005-84B706485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5425" y="3965198"/>
                <a:ext cx="1586752" cy="113487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D69DF24-A72D-48C3-A4FF-7D263D893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0713" y="3965197"/>
                <a:ext cx="1586752" cy="113487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85138EB-1974-4D20-BD57-BF8129FD8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965197"/>
                <a:ext cx="1586752" cy="113487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38EA368-4AE3-494F-933F-3857403A8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5954" y="3339353"/>
                <a:ext cx="2070846" cy="62346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79F732-D8A1-47D2-9B1A-62DEDFE58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242" y="3339353"/>
                <a:ext cx="2070846" cy="62346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35B2AC0-A636-4A4C-8691-845561BDD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5154" y="3336975"/>
                <a:ext cx="2070846" cy="62346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F5C648F-B92C-446C-82EC-25062BE68D0F}"/>
                </a:ext>
              </a:extLst>
            </p:cNvPr>
            <p:cNvCxnSpPr/>
            <p:nvPr/>
          </p:nvCxnSpPr>
          <p:spPr>
            <a:xfrm>
              <a:off x="3630706" y="3935506"/>
              <a:ext cx="493058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405F7BED-D5D7-43A0-885F-0A70E0BF36A3}"/>
                </a:ext>
              </a:extLst>
            </p:cNvPr>
            <p:cNvSpPr/>
            <p:nvPr/>
          </p:nvSpPr>
          <p:spPr>
            <a:xfrm rot="20801202">
              <a:off x="5862238" y="3184571"/>
              <a:ext cx="935937" cy="763836"/>
            </a:xfrm>
            <a:prstGeom prst="arc">
              <a:avLst>
                <a:gd name="adj1" fmla="val 16436633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AD21AE-51D7-485F-B136-B8432699F3E3}"/>
                </a:ext>
              </a:extLst>
            </p:cNvPr>
            <p:cNvSpPr txBox="1"/>
            <p:nvPr/>
          </p:nvSpPr>
          <p:spPr>
            <a:xfrm>
              <a:off x="6482605" y="2862202"/>
              <a:ext cx="48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θ</a:t>
              </a:r>
              <a:r>
                <a:rPr lang="en-US" baseline="-25000" dirty="0"/>
                <a:t>Bn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1347C-03DE-43FC-816A-E8630A2F78CF}"/>
                </a:ext>
              </a:extLst>
            </p:cNvPr>
            <p:cNvSpPr txBox="1"/>
            <p:nvPr/>
          </p:nvSpPr>
          <p:spPr>
            <a:xfrm>
              <a:off x="5313832" y="4399954"/>
              <a:ext cx="1075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Magnetic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field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BBF5AC-F83A-4DE4-805D-5F574CEC0AD2}"/>
                </a:ext>
              </a:extLst>
            </p:cNvPr>
            <p:cNvSpPr txBox="1"/>
            <p:nvPr/>
          </p:nvSpPr>
          <p:spPr>
            <a:xfrm>
              <a:off x="5776633" y="2021720"/>
              <a:ext cx="110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Upstream</a:t>
              </a:r>
            </a:p>
            <a:p>
              <a:r>
                <a:rPr lang="en-US" dirty="0"/>
                <a:t>plasma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632ABC-8C2C-43D0-9108-A8D7E29C2E69}"/>
                </a:ext>
              </a:extLst>
            </p:cNvPr>
            <p:cNvSpPr txBox="1"/>
            <p:nvPr/>
          </p:nvSpPr>
          <p:spPr>
            <a:xfrm>
              <a:off x="5633198" y="5397958"/>
              <a:ext cx="1396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Downstream</a:t>
              </a:r>
            </a:p>
            <a:p>
              <a:r>
                <a:rPr lang="en-US" dirty="0"/>
                <a:t>plasma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4BD8C00-228C-4C9C-B9C5-BF2DFD299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0129" y="2855258"/>
              <a:ext cx="0" cy="1080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1961F1D-CFF6-4339-885B-1C351C3D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Sonic Mach number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baseline="-25000" dirty="0">
                <a:solidFill>
                  <a:schemeClr val="accent2"/>
                </a:solidFill>
              </a:rPr>
              <a:t>S</a:t>
            </a:r>
            <a:endParaRPr lang="en-US" dirty="0"/>
          </a:p>
          <a:p>
            <a:r>
              <a:rPr lang="en-US" dirty="0"/>
              <a:t>Alfvén Mach number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baseline="-25000" dirty="0">
                <a:solidFill>
                  <a:schemeClr val="accent2"/>
                </a:solidFill>
              </a:rPr>
              <a:t>A</a:t>
            </a:r>
            <a:endParaRPr lang="en-US" dirty="0"/>
          </a:p>
          <a:p>
            <a:r>
              <a:rPr lang="en-US" dirty="0"/>
              <a:t>Magnetic field – normal angle </a:t>
            </a:r>
            <a:r>
              <a:rPr lang="el-GR" dirty="0">
                <a:solidFill>
                  <a:schemeClr val="accent2"/>
                </a:solidFill>
              </a:rPr>
              <a:t>θ</a:t>
            </a:r>
            <a:r>
              <a:rPr lang="en-US" baseline="-25000" dirty="0">
                <a:solidFill>
                  <a:schemeClr val="accent2"/>
                </a:solidFill>
              </a:rPr>
              <a:t>Bn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Shocks transfer energy</a:t>
            </a:r>
          </a:p>
          <a:p>
            <a:pPr lvl="1"/>
            <a:r>
              <a:rPr lang="en-US" dirty="0"/>
              <a:t>Magnetic energy density</a:t>
            </a:r>
          </a:p>
          <a:p>
            <a:pPr lvl="1"/>
            <a:r>
              <a:rPr lang="en-US" dirty="0"/>
              <a:t>Gas pressure (thermal)</a:t>
            </a:r>
          </a:p>
          <a:p>
            <a:pPr lvl="1"/>
            <a:r>
              <a:rPr lang="en-US" dirty="0"/>
              <a:t>Energetic particles (non-thermal)</a:t>
            </a:r>
          </a:p>
          <a:p>
            <a:r>
              <a:rPr lang="en-US" dirty="0"/>
              <a:t>Interested in energetic 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2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400C-E833-46F0-95B0-7CFC5F39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7F06-C585-46F0-AE8B-773FB8FC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940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Spacecraft at </a:t>
            </a:r>
            <a:r>
              <a:rPr lang="en-US" dirty="0">
                <a:solidFill>
                  <a:schemeClr val="accent2"/>
                </a:solidFill>
              </a:rPr>
              <a:t>1AU</a:t>
            </a:r>
          </a:p>
          <a:p>
            <a:pPr lvl="1"/>
            <a:r>
              <a:rPr lang="en-US" dirty="0"/>
              <a:t>ACE</a:t>
            </a:r>
          </a:p>
          <a:p>
            <a:pPr lvl="1"/>
            <a:r>
              <a:rPr lang="en-US" dirty="0"/>
              <a:t>Wind</a:t>
            </a:r>
          </a:p>
          <a:p>
            <a:r>
              <a:rPr lang="en-US" dirty="0" err="1"/>
              <a:t>CfA</a:t>
            </a:r>
            <a:r>
              <a:rPr lang="en-US" dirty="0"/>
              <a:t> Database</a:t>
            </a:r>
          </a:p>
          <a:p>
            <a:pPr lvl="1"/>
            <a:r>
              <a:rPr lang="en-US" dirty="0"/>
              <a:t>Preprocessed shock selection</a:t>
            </a:r>
          </a:p>
          <a:p>
            <a:pPr lvl="1"/>
            <a:r>
              <a:rPr lang="en-US" dirty="0"/>
              <a:t>Shock speed, plasma temperature, etc.</a:t>
            </a:r>
          </a:p>
          <a:p>
            <a:r>
              <a:rPr lang="en-US" dirty="0"/>
              <a:t>Shock selection criteria</a:t>
            </a:r>
          </a:p>
          <a:p>
            <a:pPr lvl="1"/>
            <a:r>
              <a:rPr lang="en-US" dirty="0"/>
              <a:t>Range of </a:t>
            </a:r>
            <a:r>
              <a:rPr lang="el-GR" dirty="0">
                <a:solidFill>
                  <a:schemeClr val="accent2"/>
                </a:solidFill>
              </a:rPr>
              <a:t>θ</a:t>
            </a:r>
            <a:r>
              <a:rPr lang="en-US" baseline="-25000" dirty="0">
                <a:solidFill>
                  <a:schemeClr val="accent2"/>
                </a:solidFill>
              </a:rPr>
              <a:t>Bn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baseline="-25000" dirty="0">
                <a:solidFill>
                  <a:schemeClr val="accent2"/>
                </a:solidFill>
              </a:rPr>
              <a:t>A</a:t>
            </a:r>
          </a:p>
          <a:p>
            <a:pPr lvl="1"/>
            <a:r>
              <a:rPr lang="en-US" dirty="0"/>
              <a:t>Clean particle flux profile</a:t>
            </a:r>
          </a:p>
          <a:p>
            <a:r>
              <a:rPr lang="en-US" dirty="0"/>
              <a:t>Assume isotropic protons</a:t>
            </a:r>
          </a:p>
          <a:p>
            <a:pPr lvl="1"/>
            <a:r>
              <a:rPr lang="en-US" dirty="0"/>
              <a:t>Average for one hour</a:t>
            </a:r>
          </a:p>
          <a:p>
            <a:pPr lvl="1"/>
            <a:r>
              <a:rPr lang="en-US" dirty="0"/>
              <a:t>Downstream only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7D94FFA3-A32A-4C74-925A-9718F44F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2" y="236598"/>
            <a:ext cx="5482351" cy="4438907"/>
          </a:xfrm>
          <a:prstGeom prst="rect">
            <a:avLst/>
          </a:prstGeom>
        </p:spPr>
      </p:pic>
      <p:pic>
        <p:nvPicPr>
          <p:cNvPr id="4098" name="Picture 2" descr="NASA - ACE, Workhorse Of NASA's Heliophysics Fleet, Is 15">
            <a:extLst>
              <a:ext uri="{FF2B5EF4-FFF2-40B4-BE49-F238E27FC236}">
                <a16:creationId xmlns:a16="http://schemas.microsoft.com/office/drawing/2014/main" id="{9A037410-7A14-4103-86DA-710F90DD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32" y="4830702"/>
            <a:ext cx="3336446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CE6AF-35AC-4BD1-B3A1-4DB8DD5446A5}"/>
              </a:ext>
            </a:extLst>
          </p:cNvPr>
          <p:cNvSpPr txBox="1"/>
          <p:nvPr/>
        </p:nvSpPr>
        <p:spPr>
          <a:xfrm>
            <a:off x="8059250" y="6621402"/>
            <a:ext cx="346039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https://www.nasa.gov/images/content/681689main_spacecraft.jpg</a:t>
            </a:r>
          </a:p>
        </p:txBody>
      </p:sp>
    </p:spTree>
    <p:extLst>
      <p:ext uri="{BB962C8B-B14F-4D97-AF65-F5344CB8AC3E}">
        <p14:creationId xmlns:p14="http://schemas.microsoft.com/office/powerpoint/2010/main" val="143419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C96C-0FAD-4F1A-9D96-D482FFB4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Energy Conservation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F6971A-5184-4BFC-AFB1-47D7A4BE490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conserved within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l-GR" dirty="0">
                <a:solidFill>
                  <a:schemeClr val="accent2"/>
                </a:solidFill>
              </a:rPr>
              <a:t>σ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errors – usually</a:t>
            </a:r>
          </a:p>
          <a:p>
            <a:r>
              <a:rPr lang="en-US" dirty="0"/>
              <a:t>Upstream consistently larger</a:t>
            </a:r>
          </a:p>
          <a:p>
            <a:r>
              <a:rPr lang="en-US" dirty="0"/>
              <a:t>Missing energy components</a:t>
            </a:r>
          </a:p>
          <a:p>
            <a:pPr lvl="1"/>
            <a:r>
              <a:rPr lang="en-US" dirty="0"/>
              <a:t>Electrons</a:t>
            </a:r>
          </a:p>
          <a:p>
            <a:pPr lvl="1"/>
            <a:r>
              <a:rPr lang="en-US" dirty="0"/>
              <a:t>Heavy ions</a:t>
            </a:r>
          </a:p>
          <a:p>
            <a:r>
              <a:rPr lang="en-US" dirty="0"/>
              <a:t>Reflected ions</a:t>
            </a:r>
          </a:p>
          <a:p>
            <a:r>
              <a:rPr lang="en-US" dirty="0"/>
              <a:t>Waiting on SWICS instrument</a:t>
            </a:r>
            <a:br>
              <a:rPr lang="en-US" dirty="0"/>
            </a:br>
            <a:r>
              <a:rPr lang="en-US" dirty="0"/>
              <a:t>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709FE-D0F0-4C14-8B1E-B25483A8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68" y="1175553"/>
            <a:ext cx="6237606" cy="48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35B5-0030-45EF-840A-E24B0F14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Particle Energy Fraction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FD07B-06A9-4DB4-AF1E-4F3DB51E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in downstream fraction</a:t>
            </a:r>
          </a:p>
          <a:p>
            <a:pPr lvl="1"/>
            <a:r>
              <a:rPr lang="en-US" dirty="0"/>
              <a:t>Bulk within </a:t>
            </a:r>
            <a:r>
              <a:rPr lang="en-US" dirty="0">
                <a:solidFill>
                  <a:schemeClr val="accent2"/>
                </a:solidFill>
              </a:rPr>
              <a:t>15%-35%</a:t>
            </a:r>
            <a:r>
              <a:rPr lang="en-US" dirty="0"/>
              <a:t>, mean </a:t>
            </a:r>
            <a:r>
              <a:rPr lang="en-US" dirty="0">
                <a:solidFill>
                  <a:schemeClr val="accent2"/>
                </a:solidFill>
              </a:rPr>
              <a:t>25%</a:t>
            </a:r>
          </a:p>
          <a:p>
            <a:pPr lvl="1"/>
            <a:r>
              <a:rPr lang="en-US" dirty="0"/>
              <a:t>Uncorrelated with </a:t>
            </a:r>
            <a:r>
              <a:rPr lang="el-GR" dirty="0">
                <a:solidFill>
                  <a:schemeClr val="accent2"/>
                </a:solidFill>
              </a:rPr>
              <a:t>θ</a:t>
            </a:r>
            <a:r>
              <a:rPr lang="en-US" baseline="-25000" dirty="0">
                <a:solidFill>
                  <a:schemeClr val="accent2"/>
                </a:solidFill>
              </a:rPr>
              <a:t>Bn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baseline="-25000" dirty="0">
                <a:solidFill>
                  <a:schemeClr val="accent2"/>
                </a:solidFill>
              </a:rPr>
              <a:t>A</a:t>
            </a:r>
            <a:endParaRPr lang="en-US" dirty="0"/>
          </a:p>
          <a:p>
            <a:r>
              <a:rPr lang="en-US" dirty="0"/>
              <a:t>Confirms other shock observations</a:t>
            </a:r>
          </a:p>
          <a:p>
            <a:r>
              <a:rPr lang="en-US" dirty="0"/>
              <a:t>Disagrees with simulations that do not </a:t>
            </a:r>
            <a:br>
              <a:rPr lang="en-US" dirty="0"/>
            </a:br>
            <a:r>
              <a:rPr lang="en-US" dirty="0"/>
              <a:t>include pre-existing turbulence</a:t>
            </a:r>
          </a:p>
          <a:p>
            <a:pPr lvl="1"/>
            <a:r>
              <a:rPr lang="en-US" dirty="0" err="1"/>
              <a:t>Caprioli</a:t>
            </a:r>
            <a:r>
              <a:rPr lang="en-US" dirty="0"/>
              <a:t> &amp; </a:t>
            </a:r>
            <a:r>
              <a:rPr lang="en-US" dirty="0" err="1"/>
              <a:t>Spitkovski</a:t>
            </a:r>
            <a:r>
              <a:rPr lang="en-US" dirty="0"/>
              <a:t> 2014</a:t>
            </a:r>
          </a:p>
          <a:p>
            <a:pPr lvl="1"/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E95B51-DF15-4D43-A5C6-656CEF02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63" y="4025533"/>
            <a:ext cx="4659294" cy="2725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D03BB-16DF-4CB7-8B58-BFFBF0E022F4}"/>
              </a:ext>
            </a:extLst>
          </p:cNvPr>
          <p:cNvSpPr txBox="1"/>
          <p:nvPr/>
        </p:nvSpPr>
        <p:spPr>
          <a:xfrm>
            <a:off x="7421805" y="6612647"/>
            <a:ext cx="1955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Pohl, Hoshino, and </a:t>
            </a:r>
            <a:r>
              <a:rPr lang="en-US" sz="600" dirty="0" err="1"/>
              <a:t>Niemiec</a:t>
            </a:r>
            <a:r>
              <a:rPr lang="en-US" sz="600" dirty="0"/>
              <a:t> 2019. arXiv:1912.02673v1</a:t>
            </a:r>
          </a:p>
          <a:p>
            <a:endParaRPr lang="en-US" sz="6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AC327E-6AFB-4DBC-87A9-6CAF5DFB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07" y="246801"/>
            <a:ext cx="4935756" cy="37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F76A-4775-4944-A565-3A8F0047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C088-0685-434F-9F3C-D3CA6E3E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Energetic particles constitute significant </a:t>
            </a:r>
            <a:br>
              <a:rPr lang="en-US" dirty="0"/>
            </a:br>
            <a:r>
              <a:rPr lang="en-US" dirty="0"/>
              <a:t>downstream energy fraction</a:t>
            </a:r>
          </a:p>
          <a:p>
            <a:r>
              <a:rPr lang="en-US" dirty="0"/>
              <a:t>Shock dynamics complicate energy</a:t>
            </a:r>
            <a:br>
              <a:rPr lang="en-US" dirty="0"/>
            </a:br>
            <a:r>
              <a:rPr lang="en-US" dirty="0"/>
              <a:t>conservation</a:t>
            </a:r>
          </a:p>
          <a:p>
            <a:pPr lvl="1"/>
            <a:r>
              <a:rPr lang="en-US" dirty="0"/>
              <a:t>Reflected particles</a:t>
            </a:r>
          </a:p>
          <a:p>
            <a:pPr lvl="1"/>
            <a:r>
              <a:rPr lang="en-US" dirty="0"/>
              <a:t>Anisotropy</a:t>
            </a:r>
          </a:p>
          <a:p>
            <a:r>
              <a:rPr lang="en-US" dirty="0"/>
              <a:t>Recent Parker Solar Probe shock</a:t>
            </a:r>
          </a:p>
          <a:p>
            <a:pPr lvl="1"/>
            <a:r>
              <a:rPr lang="en-US" dirty="0"/>
              <a:t>Close to sun – </a:t>
            </a:r>
            <a:r>
              <a:rPr lang="en-US" dirty="0">
                <a:solidFill>
                  <a:schemeClr val="accent2"/>
                </a:solidFill>
              </a:rPr>
              <a:t>0.15Au</a:t>
            </a:r>
          </a:p>
          <a:p>
            <a:endParaRPr lang="en-US" dirty="0"/>
          </a:p>
        </p:txBody>
      </p:sp>
      <p:pic>
        <p:nvPicPr>
          <p:cNvPr id="1028" name="Picture 4" descr="Parker Solar Probe · Where is Starman?">
            <a:extLst>
              <a:ext uri="{FF2B5EF4-FFF2-40B4-BE49-F238E27FC236}">
                <a16:creationId xmlns:a16="http://schemas.microsoft.com/office/drawing/2014/main" id="{CB4E45A9-D696-4EC9-9436-20F52E1E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21" y="4218738"/>
            <a:ext cx="3474879" cy="24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7E51AE-8819-4B1D-9C1C-48365B43E28B}"/>
              </a:ext>
            </a:extLst>
          </p:cNvPr>
          <p:cNvSpPr txBox="1"/>
          <p:nvPr/>
        </p:nvSpPr>
        <p:spPr>
          <a:xfrm>
            <a:off x="8315239" y="6234956"/>
            <a:ext cx="124301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https://www.whereisroadster.com/icon/PSP.png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DCBF03F2-C95E-47C2-BB52-80B3D37F9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18" y="246725"/>
            <a:ext cx="4926800" cy="40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3050-4B08-4A21-AF66-D1C1E6CF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85A6-1037-45E4-9443-EBCFD5476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Federico Fraschetti</a:t>
            </a:r>
          </a:p>
          <a:p>
            <a:r>
              <a:rPr lang="en-US" dirty="0"/>
              <a:t>Joe </a:t>
            </a:r>
            <a:r>
              <a:rPr lang="en-US" dirty="0" err="1"/>
              <a:t>Giacalone</a:t>
            </a:r>
            <a:endParaRPr lang="en-US" dirty="0"/>
          </a:p>
          <a:p>
            <a:r>
              <a:rPr lang="en-US" dirty="0"/>
              <a:t>Lars Berger</a:t>
            </a:r>
          </a:p>
          <a:p>
            <a:r>
              <a:rPr lang="en-US" dirty="0"/>
              <a:t>Robert </a:t>
            </a:r>
            <a:r>
              <a:rPr lang="en-US" dirty="0" err="1"/>
              <a:t>Wimmer-Schweingruber</a:t>
            </a:r>
            <a:endParaRPr lang="en-US" dirty="0"/>
          </a:p>
          <a:p>
            <a:r>
              <a:rPr lang="en-US" dirty="0"/>
              <a:t>David Lario</a:t>
            </a:r>
          </a:p>
          <a:p>
            <a:r>
              <a:rPr lang="en-US" dirty="0"/>
              <a:t>NASA Space Grant Consortium</a:t>
            </a:r>
          </a:p>
        </p:txBody>
      </p:sp>
    </p:spTree>
    <p:extLst>
      <p:ext uri="{BB962C8B-B14F-4D97-AF65-F5344CB8AC3E}">
        <p14:creationId xmlns:p14="http://schemas.microsoft.com/office/powerpoint/2010/main" val="190001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DE30-6DBD-497A-8E68-9B5527D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215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340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Energetic Particles at Interplanetary Shocks</vt:lpstr>
      <vt:lpstr>Solar Wind and Shocks</vt:lpstr>
      <vt:lpstr>Shock Structure and Energy Components</vt:lpstr>
      <vt:lpstr>Measurement</vt:lpstr>
      <vt:lpstr>Energy Conservation</vt:lpstr>
      <vt:lpstr>Particle Energy Fraction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 Particles at Interplanetary Shocks</dc:title>
  <dc:creator>Liam David</dc:creator>
  <cp:lastModifiedBy>Liam David</cp:lastModifiedBy>
  <cp:revision>119</cp:revision>
  <dcterms:created xsi:type="dcterms:W3CDTF">2021-03-23T22:13:24Z</dcterms:created>
  <dcterms:modified xsi:type="dcterms:W3CDTF">2021-04-02T22:24:00Z</dcterms:modified>
</cp:coreProperties>
</file>